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5"/>
  </p:notesMasterIdLst>
  <p:sldIdLst>
    <p:sldId id="389" r:id="rId2"/>
    <p:sldId id="385" r:id="rId3"/>
    <p:sldId id="386" r:id="rId4"/>
    <p:sldId id="387" r:id="rId5"/>
    <p:sldId id="388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97" r:id="rId14"/>
  </p:sldIdLst>
  <p:sldSz cx="14630400" cy="8229600"/>
  <p:notesSz cx="6858000" cy="9144000"/>
  <p:defaultTextStyle>
    <a:defPPr>
      <a:defRPr lang="en-US"/>
    </a:defPPr>
    <a:lvl1pPr marL="0" algn="l" defTabSz="104492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2462" algn="l" defTabSz="104492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4923" algn="l" defTabSz="104492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7386" algn="l" defTabSz="104492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9848" algn="l" defTabSz="104492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2311" algn="l" defTabSz="104492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34772" algn="l" defTabSz="104492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7234" algn="l" defTabSz="104492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9697" algn="l" defTabSz="104492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AC04"/>
    <a:srgbClr val="FFFF00"/>
    <a:srgbClr val="008000"/>
    <a:srgbClr val="5887C0"/>
    <a:srgbClr val="000804"/>
    <a:srgbClr val="140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88078" autoAdjust="0"/>
  </p:normalViewPr>
  <p:slideViewPr>
    <p:cSldViewPr>
      <p:cViewPr varScale="1">
        <p:scale>
          <a:sx n="61" d="100"/>
          <a:sy n="61" d="100"/>
        </p:scale>
        <p:origin x="510" y="30"/>
      </p:cViewPr>
      <p:guideLst>
        <p:guide orient="horz" pos="2592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0:53.31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27414 12293,'-89'0,"-298"0,-238 30,-566-30,-208-149,-1577-297,416-239,119-89,0 0,685 387,327 30,596 89,327 0,149 90,208 88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5:06.95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18723 16431,'119'-90,"89"-178,90-29,-1 88,-148 1,-30 59,90 60,-61-60,120 60,89-90,-89 60,-30 60,-29-31,-31 61,1-31,89 1,0-1,-30 60,30-30,-90 30,-29 0,30 0,-30 0,-30 0,59 0,1 0,0 0,-1 0,1 0,-60 60,30-30,-30 29,-30-29,30 29,30 31,-60-61,-29 1,29 59,-30 1,-59-31,0 1,0-30,0-1,30 1,-30 0,30 0,0-1,-30 1,30 30,-30-31,29 1,1-30,-30 30,60 0,-31 0,1 59,0-59,-30 29,30-29,-1-30,-29 59,30-29,-30 0,60 0,-30-1,-1 1,-29 0,0 30,30-60,-30 29,30 1,-30 0,30 0,-1-30,-29 29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5:08.74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26372 15329,'0'30,"0"30,0-31,0 61,0-31,0 30,0-59,0 30,0-1,0-29,0 0,0 0,0-1,0 1,0 0,0 29,0-29,0 0,0 0,0-1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5:09.44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26372 16192,'-29'0,"-1"0,0-29,-59-1,59-30,0 31,0 29,30-30,-29 30,29-30,-30 0,-30 30,31 0,-1-29,-30 29,60-30,-29 30,-1-60,-30 60,30 0,30-29,0-1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5:13.05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26134 15984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5:15.8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26224 16460,'-120'-59,"31"29,-30 30,0-30,30 30,29 0,-29 0,29 0,-29 0,0 0,29 0,-29 0,-30 0,0 0,30 0,29 0,-29 0,59 0,-30 0,1 0,29 0,0 30,-29-30,29 30,-29-30,-1 30,-29 29,-1-29,31 59,-30-59,59 0,-60 29,61-59,-1 30,0 0,30 0,-30-30,1 29,-31 1,30 0,30 29,-29-59,29 30,-30-30,30 30,-30-30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5:16.45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23485 17026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5:16.51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23485 17026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5:17.70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23455 16550,'0'29,"0"1,0 0,0 0,0 29,0-29,0 0,0 0,0-1,0 1,0 0,0 0,0 29,0-29,0 0,0-1,0 1,0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5:18.29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23455 17175,'0'30,"0"29,30-59,59 30,-59-30,30 0,-31 30,1-30,59 29,-59-29,0 0,0 0,59 30,-59-30,0 0,-1 0,1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6:41.8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33040 15627,'0'-30,"30"60,59 0,-59-1,29 31,-29-30,29 0,-29-1,0 1,0-30,0 0,-1 30,1-30,30 0,-31 30,1-30,0 0,0 0,-1 0,1 0,60-60,-61-29,31-1,-30 61,-1-31,1 1,-30 29,30 0,0 0,-30 1,59-1,-29 30,0-30,-1-59,1 59,60 0,-61-59,1 59,59 0,-59-59,0 0,29-60,31 0,-61 90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1:20.8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7382 14049,'89'0,"-29"0,237 0,120 0,-119 0,-120 0,60 0,-59 0,59 0,-29 30,-31-30,-59 0,0 0,0 0,-29 0,-31 0,30 0,30 0,30 0,30 0,0 0,-60 0,0 0,-30 0,-30 0,-29 0,30 0,-30 0,-1 0,1 0,0 0,0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6:53.49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37356 16937,'0'89,"59"-30,-29 31,0-60,-30 29,59 30,-29-59,-30 59,30-59,0 30,-30-31,0-58,0-1,0 0,0 0,-30 1,0-1,-59-59,0-1,29 61,-29-61,-1 60,61-29,-61 59,61-30,-1 30,0-30,0 30,30 30,0 59,0-29,0 0,0-1,0 1,0-1,0-29,30-30,0 0,0 0,29 0,-59-60,0 31,30-61,-30 61,0-31,0 0,0 31,0-1,0 0,0-29,30 29,-30 0,0 0,29 30,1 0,89 0,-89 0,-30 30,30 0,0 29,-30-29,29 0,-29 0,0-1,0 1,0 0,0 30,0-31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7:10.85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37356 17324,'0'-30,"0"0,0-29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7:13.5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34647 16937,'0'387,"0"-358,30-29,0 30,-1-30,1 0,60 60,-61-60,1 0,0 0,0 29,-1-29,61 0,-31 0,30 0,1 0,-31 0,31-59,-1 29,-59-59,59-60,0-30,30-29,-29 29,-61 31,61 29,-31 29,-29-29,59 30,-59-60,59 30,1 30,-31-30,30-30,-59 89,0 1,-30 29,30 0,-30 0,0 1,59 29,-59-30,0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7:16.1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36909 16371,'60'60,"-60"-31,30-29,-1 30,31 30,29-1,1 31,58-1,-58 60,29-30,30 30,29 208,-89-179,1-29,-1-30,-59-29,59-1,-89-59,30-1,-30 1,30 0,-30 29,59-59,-89 0,1 0,-31 0,30-29,-178-1,119 30,-30 0,0 0,-60 0,60 0,30 0,-1 59,1 31,29-61,1 1,-1 0,31 0,-61 59,1-59,59 0,-29 29,-1 1,1-1,29-29,-59 0,59-30,0 29,0 31,1-60,-31 0,60 30,-30-30,1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7:29.88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6757 16728,'30'0,"118"90,-118-61,0-29,0 0,-1 0,1 0,60 0,-1-89,0 30,60-150,0 1,89-90,0-59,-149 89,1 149,-31-30,-29 119,-30 1,0-1,30 30,-30-30,0 0,-30 30,30-29,0 58,-60-29,60 30,-29-30,29 30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7:32.1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27057 17264,'-119'149,"-268"387,-149-30,238-119,1-30,-1-119,90-30,59-89,30-59,30 29,-1-89,31 30,29-30,0 0,1 0,-31 0,30 0,0 0,1 0,-31 0,1-30,29 30,0-59,0 29,-59 0,59 0,0-59,1 59,-61 1,61-61,-1 31,-89-60,30 29,59 1,-60 0,61 59,-61-30,61 31,-1-61,-30 1,1 0,-1 59,31-29,-1-31,0 60,-30-59,60 59,-59-59,59 59,-30-59,30 59,-30 1,30-1,0-30,-29 30,29 1,0-1,-60 30,60-30,0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7:33.44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22592 17859,'-30'0,"30"60,-29 29,29 1,0-31,0-29,0 0,-30 59,30-59,0-1,-30-29,30 30,0 30,-59-60,59 29,0 1,0-119,0 29,0-88,29-31,1 60,-30 30,60 59,-60-30,0 31,29-1,-29-30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7:34.01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22562 17621,'30'0,"0"0,0 0,59 0,30 0,-59 0,29 0,30 0,-30 30,0-30,-29 30,29 0,-59-30,0 29,0 31,-30-30,29-30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20:06.44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25926 2381,'0'-30,"-30"30,0 0,1-29,-91 29,-207 59,-149 120,-90 148,417-237,30-1,30 0,0-29,-30 29,89-59,-59 0,59 59,0-59,-59-1,89 1,-60 0,60 29,-29-29,-1 0,30 0,0-1,0 61,0 148,0-60,0-58,0-1,0-30,0-30,0 31,0-31,0-29,0 59,30 30,-30 30,59-89,-29 29,0 0,29 1,-29-31,0-29,-1 59,-29-59,119 89,-89-59,60-1,-61-29,1 0,59-30,-59 29,89 1,-59-30,29 0,-29 0,29 0,-30 0,60 0,-29 0,-1-89,119-90,-59 1,0 29,-60 0,1 30,-1-30,-59 90,59-90,0 59,-29-88,29 59,-59-30,29 30,-29 30,-30-30,30 29,30-29,-60 30,0 59,0-29,0-31,29 61,-29-31,0 1,0-1,0-29,0 59,0-30,0-29,0 59,0 1,-59-1,59 0,-30 0,0-29,0 29,30 0,-29 0,-1 1,0-1,-29 30,59-30,-30 30,0-59,0 29,1 0,29 0,-30 1,30-1,-30 30,30-30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20:16.06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33159 3006,'0'-29,"0"-1,0 0,0-29,-60-1,1 30,-30-59,-60 0,-89 29,-90-59,-89 59,1 60,88 0,209 0,-59 0,118 0,-29 0,0 30,59-30,-30 0,30 30,1-30,-31 0,60 30,-30-30,30 30,-29-1,-1 1,30 59,0-59,0 30,0 29,0-29,0-1,0 90,0-30,59 208,1 1,59-150,-30 31,1-120,-61 30,61-30,148 149,-179-178,31 29,-1 1,0-61,30 61,-29-31,58 31,-88-61,29 31,1-60,29 30,0-30,-30 0,30 0,0 0,-30-60,1-29,-1 59,0-59,-59 59,30-59,-31 59,31-89,-30 0,29 0,-59-30,0 89,30-118,-30 29,0-30,0 60,0 60,0-31,0 1,0-30,0 60,0-90,0 119,0-30,0 31,0-31,-30 30,30 1,-30-1,30-30,-29 1,-31 29,30 0,1 0,-1 1,0-1,0 0,30-29,-30 59,-29-30,29 30,0 0,1 0,-1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2:32.3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9555 18604,'30'0,"-1"59,1-59,0 0,0 30,-1-30,-29 30,30-30,-30 29,30-29,-30 30,59-30,-59 30,30-30,-30 30,0 29,30-59,-30 30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21:05.05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20836 3512,'0'-29,"0"-31,0 30,0-29,0 29,0 0,0 0,0-29,0 29,0 0,0 1,0-1,0 0,0 0,0-29,0 29,0 0,30 30,-30-29,29 29,1 0,0 0,0 0,29 0,-29 0,0 0,0 0,-1 0,1-30,0 30,29 0,-29 0,0 0,0 0,-1 0,1 0,0 0,30 0,-31 0,1 0,0 0,0 0,-1 0,1 0,-30-30,-30 0,1 30,-1 0,30-30,-30 30,30-59,-30 59,30-30,-59 0,59 1,-30 29,30-30,0 0,60 30,-1 0,-29 0,0 30,-1 0,1-30,30 0,-31 29,1-29,-30 30,0 30,0-1,0-29,0 0,0 59,-59-29,-31 88,61-58,-61-1,1-59,59 59,-59-59,59 0,0-1,1 1,-1-30,-30 60,31-60,-1 29,0-29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23:55.42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30182 10924,'0'89,"-59"-89,-120-59,-29-120,-1 90,90-30,-89-30,149 119,29 0,0 30,0-29,0-1,1 0,29-29,0 29,-30 0,30 0,0-29,0-31,0 61,0-61,0 31,0-30,0 59,0 0,0-29,0-1,0 30,0-29,0 29,0-30,30 1,-30 29,29 0,-29-29,30 29,0-59,-30 59,60-59,-31 29,61-29,-61 59,1-59,59-1,60 61,-89-61,29 61,0-31,-29 60,29-30,60-29,-89 59,29 0,30 0,0-30,60 30,-31 0,-29 0,1 0,-31 0,30 0,-60 0,31 0,-61 0,61 0,-31 0,-29 0,59-30,-29 30,29 0,-29 0,-1 0,1 0,-30 0,59 0,-30 0,-29 0,59 0,-59 0,0 30,0-30,59 30,-59 0,0 59,59-59,-59 59,59 0,-59-59,59 59,-59-29,59 29,-59 0,29 1,-29-31,0-29,0 59,-30 1,59-31,-29 90,-30 30,59-120,-59 30,0-29,30 29,-30 1,0-61,0 31,0-30,0 59,0-59,0-1,0 1,-30 60,-29-61,29 31,-89 208,30-119,29-30,-29-30,59-59,0 59,-59-59,59 59,-59-59,-30 59,30-29,-60 29,30-59,30-1,29-29,-29 60,-1-30,31-30,-30 29,-1-29,31 60,-31-60,61 0,-1 30,0-30,0 0,-29 0,-1 0,-59 0,60 0,29 0,-59 0,59 0,-30 0,31-30,-1 30,-30 0,60-30,-29 30,-1 0,0-59,0 29,1 30,-1-30,-30 0,30 1,30-1,-29 0,-1-29,0-1,30 30,-30 30,1-29,29-1,-60-30,60 30,-30 1,30-1,0 0,-29 0,29 1,0-31,0 30,-30 30,30-29,0-1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24:00.24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29617 9257,'0'-59,"0"29,0-30,0 31,0-1,0 0,0 0,0 0,0 1,30 29,-1 0,31 0,-1 0,-29 0,0 0,59 0,-59 0,0 0,0 0,59 0,-59 0,-1 0,1 0,30 0,-31 0,31 0,-30 0,-1 0,1 0,0 0,0 0,0 0,29 0,-29 0,-30 29,30-29,-30 30,29 0,-29 0,0 0,0 29,0-29,0 0,0-1,0 1,0 0,0 0,0-1,0 31,0-30,0-1,-29 1,29 0,-30-30,30 30,-60-30,60 30,-29 29,29-29,-30-30,30 30,-30-1,30 1,-30 0,30 0,0 29,-30-59,30 30,0 0,30-1,30-29,-1 30,1 0,29 30,0-31,30 31,-29-30,-31-1,31 61,58-31,-58 1,29 29,-30 0,-59-59,59 59,-59 30,0-59,-30 0,29-31,-29 1,-148-179,-477-387,297 179,179 89,0 120,60 28,59 91,1-31,-1 30,0 1,-29-1,29 30,30-30,-30 30,30-30,-30 30,30-29,-29-31,-1 30,-30-29,30 29,-29-30,29 31,-59-1,59 0,0 0,-59 30,59 0,0 0,1-29,-1 29,0 0,0 0,1 0,-31 0,30 0,1 0,-1 0,0 0,0 0,1 0,-31 0,120 0,-1 0,1 0,-1-60,-29 60,0 0,-30-30,29 30,-29-29,0-1,0-30,0 30,0-29,0 29,60 30,-30 0,-1 0,1 0,0 60,-30-120,0 1,-60-31,31 1,-1 59,-59 1,59-31,-30 30,-29 30,-90 60,-327 386,358-297,58-30,61-30,-1 1,30-60,0-1,0 1,0 0,0 29,59-59,31 0,29 0,0 0,0 0,-60-29,-29-1,0 0,0 0,-1-29,-29-31,0 61,0-1,0 0,0-29,0 29,0 0,0 0,0 1,0-1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24:26.0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9376 11132,'-30'0,"1"0,-1 0,0 0,0 0,-59 60,-30-60,30 30,59-1,0 1,0 0,1 29,-1-29,30 30,-30-30,30-1,-59 31,59-30,0-1,0 1,0 0,0 0,59 59,-29-59,89 59,0-59,89 29,-29-29,-60-30,-30 0,-29 0,29 0,-59 0,0 0,-30-30,0-59,0-30,0 0,-60-30,-89 30,30 30,89-1,-59 1,59 59,-29 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24:40.34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1637 16520,'-89'0,"-30"-60,0 60,89-29,-30 29,31 0,-1 0,0 0,0 0,-29 0,-31 0,61-30,-1 30,0-30,0 30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24:45.88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2649 14347,'-327'298,"-269"237,239-88,60-209,207-119,60-119,30 30,-29 0,29 29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24:49.6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2113 8275,'-208'268,"-30"89,0-89,148-60,90-178,0 0,-29-30,29 29,-30-29,-30 0,150-29,118-180,-119 1,1 148,-1-88,60-31,0-29,-90 148,-59 149,-89 179,-30 60,89-60,-30-90,1 1,29-90,30-59,0 0,-30-30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26:25.54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12591 15686,'30'0,"59"30,30 30,30-60,-30 30,-30 29,30 30,-29-59,29 30,-30-31,60 61,-90-61,31 31,-61-30,1 29,30-59,-60 30,29 30,1-31,0 1,-30 0,0 0,30-1,-30 61,0-60,0-1,0 1,0 30,0-1,0-29,0 0,0-1,0 1,0 0,0 0,29 29,-29-29,0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26:28.5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13841 17175,'30'0,"29"0,-29 0,0 0,0 0,-1 0,1 0,0 0,29 0,-29-30,-30 0,30 30,-30-59,0 29,0 0,0 0,30 30,-30-29,29-1,-29 0,0 0,30 30,-30-59,0 29,30 30,-30-30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33:35.78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2084 7203,'29'0,"1"0,30 0,-1 0,-29 0,59 0,-29 0,29 0,-59-29,29-31,-59 30,30-29,-30 29,30-30,29 31,-29-90,0 29,29-29,-29-30,60 30,-31-30,30 30,-59 30,0 0,-30 29,30 31,-30-1,59-30,-59 30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2:42.90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7590 17978,'0'60,"0"-30,0 0,0-1,0 61,0-61,0 31,0 29,0-29,0 89,0-90,0 30,0 30,0-29,0-31,0 31,0-61,0 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37:51.7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25092 15746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37:51.9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25092 15746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2:44.51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5477 17919,'-60'30,"60"-1,0 31,0 0,0 59,0 59,0-59,0 30,0-89,0-31,0 61,0-61,0 1,0 0,0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2:51.8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8840 17502,'0'-30,"0"1,0-61,0 61,0-31,-29 30,29 1,0-31,0 30,0 0,0 1,-30 29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2:53.69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6429 17651,'0'-89,"0"-30,0 0,0 0,0 29,30 1,-30 29,0 31,0-31,0 30,0 1,0-1,0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3:18.34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13424 16520,'0'-60,"0"1,0-30,-29 29,29-29,0 59,0 0,0 0,0 1,0-31,-30 30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0.17647" units="1/cm"/>
          <inkml:channelProperty channel="Y" name="resolution" value="40.42105" units="1/cm"/>
        </inkml:channelProperties>
      </inkml:inkSource>
      <inkml:timestamp xml:id="ts0" timeString="2020-04-28T09:13:37.08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13305 17681,'0'30,"-89"59,-60 89,60-29,59-59,0-61,1 1,29 0,-60 0,60-1,0 1,0 30,0-31,0 1,0 0,0 0,0 0,0-1,30 31,0-30,29-1,-29 1,59-30,-29 30,29-30,-59 0,59 0,-59 0,0 0,-1 0,1 0,0 0,0 0,29 0,-59-30,0 0,-30 30,1-29,-31 29,30 0,-59 0,59-30,0 30,1 0,-1 0,0 0,30-30,-59 30,29 0,0 0,0-59,1 59,-1 0,0 0,0-30,-29 30,29 0,0-30,0 30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B8252-386B-4A84-A40A-FA9405A1A4F6}" type="datetimeFigureOut">
              <a:rPr lang="en-US" smtClean="0"/>
              <a:t>10-May-23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CB073-E3FF-4675-A236-091E6988C1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9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1531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2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D13-9B80-4537-8896-008FBC26CC8B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24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37A6-655D-425F-990E-B2DF341EDA4F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97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3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F1FF-D547-4F1C-827F-9F8742C8E7F6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9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883F-17C8-47D0-B24A-942D2272F9BB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5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07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15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2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3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38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4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5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6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18D9-532E-42B6-9F3A-039498386381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2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257-9B68-4825-B318-38419DFB651A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6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2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2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759EA-FA27-4075-A36D-E4F795EC3810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3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7A9B-1072-4389-B95D-019A88E8B256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46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298F-C060-4F87-AFDF-5E6CB6F401B2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13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2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2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400B-E363-4D7C-8859-0D2530340245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46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077" indent="0">
              <a:buNone/>
              <a:defRPr sz="4000"/>
            </a:lvl2pPr>
            <a:lvl3pPr marL="1306155" indent="0">
              <a:buNone/>
              <a:defRPr sz="3400"/>
            </a:lvl3pPr>
            <a:lvl4pPr marL="1959233" indent="0">
              <a:buNone/>
              <a:defRPr sz="2900"/>
            </a:lvl4pPr>
            <a:lvl5pPr marL="2612311" indent="0">
              <a:buNone/>
              <a:defRPr sz="2900"/>
            </a:lvl5pPr>
            <a:lvl6pPr marL="3265388" indent="0">
              <a:buNone/>
              <a:defRPr sz="2900"/>
            </a:lvl6pPr>
            <a:lvl7pPr marL="3918465" indent="0">
              <a:buNone/>
              <a:defRPr sz="2900"/>
            </a:lvl7pPr>
            <a:lvl8pPr marL="4571543" indent="0">
              <a:buNone/>
              <a:defRPr sz="2900"/>
            </a:lvl8pPr>
            <a:lvl9pPr marL="5224620" indent="0">
              <a:buNone/>
              <a:defRPr sz="2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F890-D53F-450B-B170-E90913192F7E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486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15" tIns="65308" rIns="130615" bIns="65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A946F-7492-4423-80AB-4A0B7E0F19D4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2"/>
            <a:ext cx="46329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Online Course on Fundamental Chemistry/Day 12/Reaction Itermediates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3946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/>
  <p:txStyles>
    <p:titleStyle>
      <a:lvl1pPr algn="ctr" defTabSz="130615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08" indent="-489808" algn="l" defTabSz="1306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251" indent="-408174" algn="l" defTabSz="1306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694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771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849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1926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003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082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160" indent="-326539" algn="l" defTabSz="1306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77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5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23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311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388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46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62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.xml"/><Relationship Id="rId18" Type="http://schemas.openxmlformats.org/officeDocument/2006/relationships/image" Target="../media/image27.emf"/><Relationship Id="rId26" Type="http://schemas.openxmlformats.org/officeDocument/2006/relationships/image" Target="../media/image31.emf"/><Relationship Id="rId39" Type="http://schemas.openxmlformats.org/officeDocument/2006/relationships/customXml" Target="../ink/ink18.xml"/><Relationship Id="rId21" Type="http://schemas.openxmlformats.org/officeDocument/2006/relationships/customXml" Target="../ink/ink8.xml"/><Relationship Id="rId34" Type="http://schemas.openxmlformats.org/officeDocument/2006/relationships/image" Target="../media/image35.emf"/><Relationship Id="rId42" Type="http://schemas.openxmlformats.org/officeDocument/2006/relationships/image" Target="../media/image38.emf"/><Relationship Id="rId47" Type="http://schemas.openxmlformats.org/officeDocument/2006/relationships/customXml" Target="../ink/ink22.xml"/><Relationship Id="rId50" Type="http://schemas.openxmlformats.org/officeDocument/2006/relationships/image" Target="../media/image42.emf"/><Relationship Id="rId55" Type="http://schemas.openxmlformats.org/officeDocument/2006/relationships/customXml" Target="../ink/ink26.xml"/><Relationship Id="rId7" Type="http://schemas.openxmlformats.org/officeDocument/2006/relationships/customXml" Target="../ink/ink1.xml"/><Relationship Id="rId12" Type="http://schemas.openxmlformats.org/officeDocument/2006/relationships/image" Target="../media/image24.emf"/><Relationship Id="rId17" Type="http://schemas.openxmlformats.org/officeDocument/2006/relationships/customXml" Target="../ink/ink6.xml"/><Relationship Id="rId25" Type="http://schemas.openxmlformats.org/officeDocument/2006/relationships/customXml" Target="../ink/ink10.xml"/><Relationship Id="rId33" Type="http://schemas.openxmlformats.org/officeDocument/2006/relationships/customXml" Target="../ink/ink14.xml"/><Relationship Id="rId38" Type="http://schemas.openxmlformats.org/officeDocument/2006/relationships/image" Target="../media/image36.emf"/><Relationship Id="rId46" Type="http://schemas.openxmlformats.org/officeDocument/2006/relationships/image" Target="../media/image40.emf"/><Relationship Id="rId2" Type="http://schemas.openxmlformats.org/officeDocument/2006/relationships/image" Target="../media/image16.png"/><Relationship Id="rId16" Type="http://schemas.openxmlformats.org/officeDocument/2006/relationships/image" Target="../media/image26.emf"/><Relationship Id="rId20" Type="http://schemas.openxmlformats.org/officeDocument/2006/relationships/image" Target="../media/image28.emf"/><Relationship Id="rId29" Type="http://schemas.openxmlformats.org/officeDocument/2006/relationships/customXml" Target="../ink/ink12.xml"/><Relationship Id="rId41" Type="http://schemas.openxmlformats.org/officeDocument/2006/relationships/customXml" Target="../ink/ink19.xml"/><Relationship Id="rId54" Type="http://schemas.openxmlformats.org/officeDocument/2006/relationships/image" Target="../media/image4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11" Type="http://schemas.openxmlformats.org/officeDocument/2006/relationships/customXml" Target="../ink/ink3.xml"/><Relationship Id="rId24" Type="http://schemas.openxmlformats.org/officeDocument/2006/relationships/image" Target="../media/image30.emf"/><Relationship Id="rId32" Type="http://schemas.openxmlformats.org/officeDocument/2006/relationships/image" Target="../media/image34.emf"/><Relationship Id="rId37" Type="http://schemas.openxmlformats.org/officeDocument/2006/relationships/customXml" Target="../ink/ink17.xml"/><Relationship Id="rId40" Type="http://schemas.openxmlformats.org/officeDocument/2006/relationships/image" Target="../media/image37.emf"/><Relationship Id="rId45" Type="http://schemas.openxmlformats.org/officeDocument/2006/relationships/customXml" Target="../ink/ink21.xml"/><Relationship Id="rId53" Type="http://schemas.openxmlformats.org/officeDocument/2006/relationships/customXml" Target="../ink/ink25.xml"/><Relationship Id="rId58" Type="http://schemas.openxmlformats.org/officeDocument/2006/relationships/image" Target="../media/image46.emf"/><Relationship Id="rId5" Type="http://schemas.openxmlformats.org/officeDocument/2006/relationships/image" Target="../media/image19.emf"/><Relationship Id="rId15" Type="http://schemas.openxmlformats.org/officeDocument/2006/relationships/customXml" Target="../ink/ink5.xml"/><Relationship Id="rId23" Type="http://schemas.openxmlformats.org/officeDocument/2006/relationships/customXml" Target="../ink/ink9.xml"/><Relationship Id="rId28" Type="http://schemas.openxmlformats.org/officeDocument/2006/relationships/image" Target="../media/image32.emf"/><Relationship Id="rId36" Type="http://schemas.openxmlformats.org/officeDocument/2006/relationships/customXml" Target="../ink/ink16.xml"/><Relationship Id="rId49" Type="http://schemas.openxmlformats.org/officeDocument/2006/relationships/customXml" Target="../ink/ink23.xml"/><Relationship Id="rId57" Type="http://schemas.openxmlformats.org/officeDocument/2006/relationships/customXml" Target="../ink/ink27.xml"/><Relationship Id="rId10" Type="http://schemas.openxmlformats.org/officeDocument/2006/relationships/image" Target="../media/image23.emf"/><Relationship Id="rId19" Type="http://schemas.openxmlformats.org/officeDocument/2006/relationships/customXml" Target="../ink/ink7.xml"/><Relationship Id="rId31" Type="http://schemas.openxmlformats.org/officeDocument/2006/relationships/customXml" Target="../ink/ink13.xml"/><Relationship Id="rId44" Type="http://schemas.openxmlformats.org/officeDocument/2006/relationships/image" Target="../media/image39.emf"/><Relationship Id="rId52" Type="http://schemas.openxmlformats.org/officeDocument/2006/relationships/image" Target="../media/image43.emf"/><Relationship Id="rId4" Type="http://schemas.openxmlformats.org/officeDocument/2006/relationships/image" Target="../media/image18.emf"/><Relationship Id="rId9" Type="http://schemas.openxmlformats.org/officeDocument/2006/relationships/customXml" Target="../ink/ink2.xml"/><Relationship Id="rId14" Type="http://schemas.openxmlformats.org/officeDocument/2006/relationships/image" Target="../media/image25.emf"/><Relationship Id="rId22" Type="http://schemas.openxmlformats.org/officeDocument/2006/relationships/image" Target="../media/image29.emf"/><Relationship Id="rId27" Type="http://schemas.openxmlformats.org/officeDocument/2006/relationships/customXml" Target="../ink/ink11.xml"/><Relationship Id="rId30" Type="http://schemas.openxmlformats.org/officeDocument/2006/relationships/image" Target="../media/image33.emf"/><Relationship Id="rId35" Type="http://schemas.openxmlformats.org/officeDocument/2006/relationships/customXml" Target="../ink/ink15.xml"/><Relationship Id="rId43" Type="http://schemas.openxmlformats.org/officeDocument/2006/relationships/customXml" Target="../ink/ink20.xml"/><Relationship Id="rId48" Type="http://schemas.openxmlformats.org/officeDocument/2006/relationships/image" Target="../media/image41.emf"/><Relationship Id="rId56" Type="http://schemas.openxmlformats.org/officeDocument/2006/relationships/image" Target="../media/image45.emf"/><Relationship Id="rId8" Type="http://schemas.openxmlformats.org/officeDocument/2006/relationships/image" Target="../media/image22.emf"/><Relationship Id="rId51" Type="http://schemas.openxmlformats.org/officeDocument/2006/relationships/customXml" Target="../ink/ink24.xml"/><Relationship Id="rId3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0.xml"/><Relationship Id="rId13" Type="http://schemas.openxmlformats.org/officeDocument/2006/relationships/image" Target="../media/image53.emf"/><Relationship Id="rId18" Type="http://schemas.openxmlformats.org/officeDocument/2006/relationships/customXml" Target="../ink/ink35.xml"/><Relationship Id="rId3" Type="http://schemas.openxmlformats.org/officeDocument/2006/relationships/image" Target="../media/image48.png"/><Relationship Id="rId21" Type="http://schemas.openxmlformats.org/officeDocument/2006/relationships/image" Target="../media/image57.emf"/><Relationship Id="rId7" Type="http://schemas.openxmlformats.org/officeDocument/2006/relationships/image" Target="../media/image50.emf"/><Relationship Id="rId12" Type="http://schemas.openxmlformats.org/officeDocument/2006/relationships/customXml" Target="../ink/ink32.xml"/><Relationship Id="rId17" Type="http://schemas.openxmlformats.org/officeDocument/2006/relationships/image" Target="../media/image55.emf"/><Relationship Id="rId25" Type="http://schemas.openxmlformats.org/officeDocument/2006/relationships/image" Target="../media/image59.emf"/><Relationship Id="rId2" Type="http://schemas.openxmlformats.org/officeDocument/2006/relationships/image" Target="../media/image21.emf"/><Relationship Id="rId16" Type="http://schemas.openxmlformats.org/officeDocument/2006/relationships/customXml" Target="../ink/ink34.xml"/><Relationship Id="rId20" Type="http://schemas.openxmlformats.org/officeDocument/2006/relationships/customXml" Target="../ink/ink36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9.xml"/><Relationship Id="rId11" Type="http://schemas.openxmlformats.org/officeDocument/2006/relationships/image" Target="../media/image52.emf"/><Relationship Id="rId24" Type="http://schemas.openxmlformats.org/officeDocument/2006/relationships/customXml" Target="../ink/ink38.xml"/><Relationship Id="rId5" Type="http://schemas.openxmlformats.org/officeDocument/2006/relationships/image" Target="../media/image49.emf"/><Relationship Id="rId15" Type="http://schemas.openxmlformats.org/officeDocument/2006/relationships/image" Target="../media/image54.emf"/><Relationship Id="rId23" Type="http://schemas.openxmlformats.org/officeDocument/2006/relationships/image" Target="../media/image58.emf"/><Relationship Id="rId10" Type="http://schemas.openxmlformats.org/officeDocument/2006/relationships/customXml" Target="../ink/ink31.xml"/><Relationship Id="rId19" Type="http://schemas.openxmlformats.org/officeDocument/2006/relationships/image" Target="../media/image56.emf"/><Relationship Id="rId4" Type="http://schemas.openxmlformats.org/officeDocument/2006/relationships/customXml" Target="../ink/ink28.xml"/><Relationship Id="rId9" Type="http://schemas.openxmlformats.org/officeDocument/2006/relationships/image" Target="../media/image51.emf"/><Relationship Id="rId14" Type="http://schemas.openxmlformats.org/officeDocument/2006/relationships/customXml" Target="../ink/ink33.xml"/><Relationship Id="rId22" Type="http://schemas.openxmlformats.org/officeDocument/2006/relationships/customXml" Target="../ink/ink3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9.xml"/><Relationship Id="rId7" Type="http://schemas.openxmlformats.org/officeDocument/2006/relationships/customXml" Target="../ink/ink41.xml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emf"/><Relationship Id="rId5" Type="http://schemas.openxmlformats.org/officeDocument/2006/relationships/customXml" Target="../ink/ink40.xml"/><Relationship Id="rId4" Type="http://schemas.openxmlformats.org/officeDocument/2006/relationships/image" Target="../media/image6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4C91-5802-4834-896F-303F0A990AE3}" type="datetime4">
              <a:rPr lang="en-US" smtClean="0">
                <a:solidFill>
                  <a:srgbClr val="00B0F0"/>
                </a:solidFill>
              </a:rPr>
              <a:t>10 May, 2023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996137" y="7752638"/>
            <a:ext cx="4632960" cy="438150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Online Course on Fundamental Chemistry/Day 12/Reaction </a:t>
            </a:r>
            <a:r>
              <a:rPr lang="en-US" dirty="0" err="1" smtClean="0">
                <a:solidFill>
                  <a:srgbClr val="00B0F0"/>
                </a:solidFill>
              </a:rPr>
              <a:t>Itermediates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B0F0"/>
                </a:solidFill>
              </a:rPr>
              <a:pPr/>
              <a:t>1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8083" y="2062142"/>
            <a:ext cx="917321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8800" b="1" cap="none" spc="0" dirty="0" smtClean="0">
                <a:ln w="50800"/>
                <a:solidFill>
                  <a:srgbClr val="FFFF00"/>
                </a:solidFill>
                <a:effectLst/>
                <a:latin typeface="Copperplate Gothic Bold" panose="020E0705020206020404" pitchFamily="34" charset="0"/>
              </a:rPr>
              <a:t>Reaction </a:t>
            </a:r>
          </a:p>
          <a:p>
            <a:pPr algn="ctr"/>
            <a:r>
              <a:rPr lang="en-US" sz="8800" b="1" cap="none" spc="0" dirty="0" smtClean="0">
                <a:ln w="50800"/>
                <a:solidFill>
                  <a:srgbClr val="FFFF00"/>
                </a:solidFill>
                <a:effectLst/>
                <a:latin typeface="Copperplate Gothic Bold" panose="020E0705020206020404" pitchFamily="34" charset="0"/>
              </a:rPr>
              <a:t>Intermediates</a:t>
            </a:r>
            <a:endParaRPr lang="en-US" sz="8800" b="1" cap="none" spc="0" dirty="0">
              <a:ln w="50800"/>
              <a:solidFill>
                <a:srgbClr val="FFFF00"/>
              </a:solidFill>
              <a:effectLst/>
              <a:latin typeface="Copperplate Gothic Bold" panose="020E0705020206020404" pitchFamily="34" charset="0"/>
            </a:endParaRPr>
          </a:p>
        </p:txBody>
      </p:sp>
      <p:pic>
        <p:nvPicPr>
          <p:cNvPr id="7170" name="Picture 2" descr="https://upload.wikimedia.org/wikipedia/commons/thumb/f/f1/Methyl_cation.svg/800px-Methyl_catio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781" y="1404497"/>
            <a:ext cx="1219200" cy="118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upload.wikimedia.org/wikipedia/commons/thumb/5/56/%E7%A2%B3%E8%B4%9F%E7%A6%BB%E5%AD%90.png/120px-%E7%A2%B3%E8%B4%9F%E7%A6%BB%E5%AD%9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0844" y="2499360"/>
            <a:ext cx="1981200" cy="1964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s://upload.wikimedia.org/wikipedia/commons/thumb/6/6e/Carbyne_quartet.png/120px-Carbyne_quarte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20" y="2123122"/>
            <a:ext cx="1143000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s://upload.wikimedia.org/wikipedia/commons/thumb/2/22/1%2C2-Didehydrobenzol.svg/113px-1%2C2-Didehydrobenzol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867400"/>
            <a:ext cx="107632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s://upload.wikimedia.org/wikipedia/commons/thumb/b/b0/Nitrene-triplet.png/115px-Nitrene-triple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556" y="4879841"/>
            <a:ext cx="1331644" cy="8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s://upload.wikimedia.org/wikipedia/commons/thumb/2/24/Phosphoryl_nitride.svg/220px-Phosphoryl_nitride.sv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81" y="5120103"/>
            <a:ext cx="20955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4" descr="Basic principles in organic chemistry: Bond fission – Open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6" descr="Basic principles in organic chemistry: Bond fission – Open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86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820" y="1285875"/>
            <a:ext cx="1086980" cy="1070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7665720" y="5278400"/>
            <a:ext cx="6964680" cy="2103120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489808" indent="-489808" algn="l" defTabSz="13061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1251" indent="-408174" algn="l" defTabSz="13061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32694" indent="-326539" algn="l" defTabSz="13061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5771" indent="-326539" algn="l" defTabSz="13061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38849" indent="-326539" algn="l" defTabSz="13061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1926" indent="-326539" algn="l" defTabSz="13061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003" indent="-326539" algn="l" defTabSz="13061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082" indent="-326539" algn="l" defTabSz="13061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160" indent="-326539" algn="l" defTabSz="13061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000" b="1" dirty="0" smtClean="0">
                <a:solidFill>
                  <a:srgbClr val="FFC000"/>
                </a:solidFill>
              </a:rPr>
              <a:t>Dr. Ajaykumar Gandhi</a:t>
            </a:r>
          </a:p>
          <a:p>
            <a:pPr marL="0" indent="0" algn="ctr">
              <a:buNone/>
            </a:pPr>
            <a:r>
              <a:rPr lang="en-US" sz="5700" b="1" dirty="0">
                <a:solidFill>
                  <a:srgbClr val="FFC000"/>
                </a:solidFill>
              </a:rPr>
              <a:t>Assistant Professor</a:t>
            </a:r>
          </a:p>
          <a:p>
            <a:pPr marL="0" indent="0" algn="ctr">
              <a:buNone/>
            </a:pPr>
            <a:r>
              <a:rPr lang="en-US" sz="5700" b="1" dirty="0">
                <a:solidFill>
                  <a:srgbClr val="FFC000"/>
                </a:solidFill>
              </a:rPr>
              <a:t>Department of Chemistry</a:t>
            </a:r>
          </a:p>
          <a:p>
            <a:pPr marL="0" indent="0" algn="ctr">
              <a:buNone/>
            </a:pPr>
            <a:r>
              <a:rPr lang="en-US" sz="5700" b="1" dirty="0">
                <a:solidFill>
                  <a:srgbClr val="FFC000"/>
                </a:solidFill>
              </a:rPr>
              <a:t>Government College of Arts and Science</a:t>
            </a:r>
          </a:p>
          <a:p>
            <a:pPr marL="0" indent="0" algn="ctr">
              <a:buNone/>
            </a:pPr>
            <a:r>
              <a:rPr lang="en-US" sz="5700" b="1" dirty="0">
                <a:solidFill>
                  <a:srgbClr val="FFC000"/>
                </a:solidFill>
              </a:rPr>
              <a:t>Aurangabad</a:t>
            </a:r>
          </a:p>
          <a:p>
            <a:endParaRPr lang="en-US" sz="57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26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298F-C060-4F87-AFDF-5E6CB6F401B2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Online Course on Fundamental Chemistry/Day 13/Reaction Intermediates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4393" y="216692"/>
            <a:ext cx="63251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rgbClr val="FFC000"/>
                </a:solidFill>
                <a:latin typeface="Copperplate Gothic Light" panose="020E0507020206020404" pitchFamily="34" charset="0"/>
              </a:rPr>
              <a:t>Stability of Carbanion:</a:t>
            </a:r>
            <a:endParaRPr lang="en-US" sz="3600" b="1" dirty="0">
              <a:solidFill>
                <a:srgbClr val="FFC000"/>
              </a:solidFill>
              <a:latin typeface="Copperplate Gothic Light" panose="020E05070202060204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011451"/>
            <a:ext cx="34323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1. Inductive Effect:</a:t>
            </a:r>
            <a:endParaRPr lang="en-US" sz="3200" b="1" dirty="0">
              <a:solidFill>
                <a:srgbClr val="FFFF00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37" y="1677818"/>
            <a:ext cx="6291263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677817"/>
            <a:ext cx="6400800" cy="17748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26" y="5410200"/>
            <a:ext cx="6291263" cy="178538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245390" y="4724400"/>
            <a:ext cx="45384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2</a:t>
            </a:r>
            <a:r>
              <a:rPr lang="en-US" sz="32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. Extent of Conjugation:</a:t>
            </a:r>
            <a:endParaRPr lang="en-US" sz="3200" b="1" dirty="0">
              <a:solidFill>
                <a:srgbClr val="FFFF00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722" y="5410200"/>
            <a:ext cx="4128478" cy="1789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0" y="5426357"/>
            <a:ext cx="3505200" cy="1753072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102260" y="3581400"/>
            <a:ext cx="14299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Bradley Hand ITC" panose="03070402050302030203" pitchFamily="66" charset="0"/>
              </a:rPr>
              <a:t>vinyl &gt; phenyl &gt; cyclopropyl &gt; ethyl &gt; n-propyl &gt; isobutyl &gt; neopentyl &gt; cyclobutyl 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2979000" y="2860920"/>
              <a:ext cx="6890400" cy="157572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963160" y="2797560"/>
                <a:ext cx="6922080" cy="170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/>
              <p14:cNvContentPartPr/>
              <p14:nvPr/>
            </p14:nvContentPartPr>
            <p14:xfrm>
              <a:off x="2657520" y="5057640"/>
              <a:ext cx="1522080" cy="111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1680" y="4994280"/>
                <a:ext cx="1553760" cy="13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/>
              <p14:cNvContentPartPr/>
              <p14:nvPr/>
            </p14:nvContentPartPr>
            <p14:xfrm>
              <a:off x="3439800" y="6697440"/>
              <a:ext cx="128880" cy="11808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423960" y="6634080"/>
                <a:ext cx="160560" cy="2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" name="Ink 9"/>
              <p14:cNvContentPartPr/>
              <p14:nvPr/>
            </p14:nvContentPartPr>
            <p14:xfrm>
              <a:off x="2732400" y="6472080"/>
              <a:ext cx="360" cy="42912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716560" y="6408720"/>
                <a:ext cx="32040" cy="55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1" name="Ink 10"/>
              <p14:cNvContentPartPr/>
              <p14:nvPr/>
            </p14:nvContentPartPr>
            <p14:xfrm>
              <a:off x="1950120" y="6450840"/>
              <a:ext cx="21960" cy="37548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934280" y="6387480"/>
                <a:ext cx="53640" cy="50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2" name="Ink 11"/>
              <p14:cNvContentPartPr/>
              <p14:nvPr/>
            </p14:nvContentPartPr>
            <p14:xfrm>
              <a:off x="3161160" y="6140160"/>
              <a:ext cx="21600" cy="16092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145320" y="6076800"/>
                <a:ext cx="53280" cy="28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3" name="Ink 12"/>
              <p14:cNvContentPartPr/>
              <p14:nvPr/>
            </p14:nvContentPartPr>
            <p14:xfrm>
              <a:off x="2314440" y="6032880"/>
              <a:ext cx="11160" cy="32184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298600" y="5969520"/>
                <a:ext cx="42840" cy="44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4" name="Ink 13"/>
              <p14:cNvContentPartPr/>
              <p14:nvPr/>
            </p14:nvContentPartPr>
            <p14:xfrm>
              <a:off x="4811400" y="5743440"/>
              <a:ext cx="21600" cy="20412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795560" y="5680080"/>
                <a:ext cx="53280" cy="33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5" name="Ink 14"/>
              <p14:cNvContentPartPr/>
              <p14:nvPr/>
            </p14:nvContentPartPr>
            <p14:xfrm>
              <a:off x="4596840" y="6365160"/>
              <a:ext cx="289800" cy="40752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581000" y="6301800"/>
                <a:ext cx="321480" cy="53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6" name="Ink 15"/>
              <p14:cNvContentPartPr/>
              <p14:nvPr/>
            </p14:nvContentPartPr>
            <p14:xfrm>
              <a:off x="6740280" y="5111280"/>
              <a:ext cx="2754000" cy="80424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724440" y="5047920"/>
                <a:ext cx="2785680" cy="9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7" name="Ink 16"/>
              <p14:cNvContentPartPr/>
              <p14:nvPr/>
            </p14:nvContentPartPr>
            <p14:xfrm>
              <a:off x="9493920" y="5518440"/>
              <a:ext cx="360" cy="31104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9478080" y="5455080"/>
                <a:ext cx="32040" cy="43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8" name="Ink 17"/>
              <p14:cNvContentPartPr/>
              <p14:nvPr/>
            </p14:nvContentPartPr>
            <p14:xfrm>
              <a:off x="9258120" y="5679360"/>
              <a:ext cx="236160" cy="15012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9242280" y="5616000"/>
                <a:ext cx="267840" cy="27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9" name="Ink 18"/>
              <p14:cNvContentPartPr/>
              <p14:nvPr/>
            </p14:nvContentPartPr>
            <p14:xfrm>
              <a:off x="9408240" y="5754240"/>
              <a:ext cx="360" cy="36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9392400" y="569088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1" name="Ink 20"/>
              <p14:cNvContentPartPr/>
              <p14:nvPr/>
            </p14:nvContentPartPr>
            <p14:xfrm>
              <a:off x="8454600" y="5882760"/>
              <a:ext cx="986400" cy="24696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438760" y="5819400"/>
                <a:ext cx="1018080" cy="37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2" name="Ink 21"/>
              <p14:cNvContentPartPr/>
              <p14:nvPr/>
            </p14:nvContentPartPr>
            <p14:xfrm>
              <a:off x="8454600" y="6129360"/>
              <a:ext cx="360" cy="36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438760" y="606600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3" name="Ink 22"/>
              <p14:cNvContentPartPr/>
              <p14:nvPr/>
            </p14:nvContentPartPr>
            <p14:xfrm>
              <a:off x="8454600" y="6129360"/>
              <a:ext cx="360" cy="36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438760" y="606600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5" name="Ink 24"/>
              <p14:cNvContentPartPr/>
              <p14:nvPr/>
            </p14:nvContentPartPr>
            <p14:xfrm>
              <a:off x="8443800" y="5958000"/>
              <a:ext cx="360" cy="21456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8427960" y="5894640"/>
                <a:ext cx="32040" cy="34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6" name="Ink 25"/>
              <p14:cNvContentPartPr/>
              <p14:nvPr/>
            </p14:nvContentPartPr>
            <p14:xfrm>
              <a:off x="8443800" y="6183000"/>
              <a:ext cx="236160" cy="7524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8427960" y="6119640"/>
                <a:ext cx="267840" cy="2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7" name="Ink 26"/>
              <p14:cNvContentPartPr/>
              <p14:nvPr/>
            </p14:nvContentPartPr>
            <p14:xfrm>
              <a:off x="11894400" y="5229360"/>
              <a:ext cx="610920" cy="50400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1878560" y="5166000"/>
                <a:ext cx="642600" cy="63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28" name="Ink 27"/>
              <p14:cNvContentPartPr/>
              <p14:nvPr/>
            </p14:nvContentPartPr>
            <p14:xfrm>
              <a:off x="13287240" y="6064920"/>
              <a:ext cx="257760" cy="26820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3271400" y="6001560"/>
                <a:ext cx="289440" cy="39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29" name="Ink 28"/>
              <p14:cNvContentPartPr/>
              <p14:nvPr/>
            </p14:nvContentPartPr>
            <p14:xfrm>
              <a:off x="13448160" y="6193800"/>
              <a:ext cx="360" cy="4320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3432320" y="6130440"/>
                <a:ext cx="32040" cy="16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30" name="Ink 29"/>
              <p14:cNvContentPartPr/>
              <p14:nvPr/>
            </p14:nvContentPartPr>
            <p14:xfrm>
              <a:off x="12472920" y="5432760"/>
              <a:ext cx="771840" cy="857520"/>
            </p14:xfrm>
          </p:contentPart>
        </mc:Choice>
        <mc:Fallback xmlns="">
          <p:pic>
            <p:nvPicPr>
              <p:cNvPr id="30" name="Ink 29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2457080" y="5369400"/>
                <a:ext cx="803520" cy="98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31" name="Ink 30"/>
              <p14:cNvContentPartPr/>
              <p14:nvPr/>
            </p14:nvContentPartPr>
            <p14:xfrm>
              <a:off x="13051800" y="5893560"/>
              <a:ext cx="793080" cy="975600"/>
            </p14:xfrm>
          </p:contentPart>
        </mc:Choice>
        <mc:Fallback xmlns="">
          <p:pic>
            <p:nvPicPr>
              <p:cNvPr id="31" name="Ink 30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13035960" y="5830200"/>
                <a:ext cx="824760" cy="110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2048" name="Ink 2047"/>
              <p14:cNvContentPartPr/>
              <p14:nvPr/>
            </p14:nvContentPartPr>
            <p14:xfrm>
              <a:off x="2432520" y="5368680"/>
              <a:ext cx="600480" cy="696600"/>
            </p14:xfrm>
          </p:contentPart>
        </mc:Choice>
        <mc:Fallback xmlns="">
          <p:pic>
            <p:nvPicPr>
              <p:cNvPr id="2048" name="Ink 2047"/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2416680" y="5305320"/>
                <a:ext cx="632160" cy="82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2049" name="Ink 2048"/>
              <p14:cNvContentPartPr/>
              <p14:nvPr/>
            </p14:nvContentPartPr>
            <p14:xfrm>
              <a:off x="8133120" y="6215040"/>
              <a:ext cx="1607760" cy="964800"/>
            </p14:xfrm>
          </p:contentPart>
        </mc:Choice>
        <mc:Fallback xmlns="">
          <p:pic>
            <p:nvPicPr>
              <p:cNvPr id="2049" name="Ink 2048"/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8117280" y="6151680"/>
                <a:ext cx="1639440" cy="109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2050" name="Ink 2049"/>
              <p14:cNvContentPartPr/>
              <p14:nvPr/>
            </p14:nvContentPartPr>
            <p14:xfrm>
              <a:off x="8069040" y="6343560"/>
              <a:ext cx="64440" cy="321840"/>
            </p14:xfrm>
          </p:contentPart>
        </mc:Choice>
        <mc:Fallback xmlns="">
          <p:pic>
            <p:nvPicPr>
              <p:cNvPr id="2050" name="Ink 2049"/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8053200" y="6280200"/>
                <a:ext cx="96120" cy="44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2051" name="Ink 2050"/>
              <p14:cNvContentPartPr/>
              <p14:nvPr/>
            </p14:nvContentPartPr>
            <p14:xfrm>
              <a:off x="8122320" y="6343560"/>
              <a:ext cx="364680" cy="75600"/>
            </p14:xfrm>
          </p:contentPart>
        </mc:Choice>
        <mc:Fallback xmlns="">
          <p:pic>
            <p:nvPicPr>
              <p:cNvPr id="2051" name="Ink 2050"/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8106480" y="6280200"/>
                <a:ext cx="396360" cy="20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010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298F-C060-4F87-AFDF-5E6CB6F401B2}" type="datetime4">
              <a:rPr lang="en-US" smtClean="0">
                <a:solidFill>
                  <a:srgbClr val="FFFF00"/>
                </a:solidFill>
              </a:rPr>
              <a:t>10 May, 2023</a:t>
            </a:fld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Online Course on Fundamental Chemistry/Day 13/Reaction Intermediates 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446"/>
            <a:ext cx="14630400" cy="6044754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noFill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45390" y="24825"/>
            <a:ext cx="1331821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3. stabilizing field </a:t>
            </a:r>
            <a:r>
              <a:rPr lang="en-US" sz="24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effect  </a:t>
            </a:r>
            <a:r>
              <a:rPr lang="en-US" sz="24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of heteroatom </a:t>
            </a:r>
            <a:r>
              <a:rPr lang="en-US" sz="24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(O, N, or S) </a:t>
            </a:r>
            <a:r>
              <a:rPr lang="en-US" sz="24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- carbanion connected to and its multiplicity</a:t>
            </a:r>
            <a:endParaRPr lang="en-US" sz="2400" b="1" dirty="0">
              <a:solidFill>
                <a:srgbClr val="FFFF00"/>
              </a:solidFill>
              <a:latin typeface="Bradley Hand ITC" panose="03070402050302030203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0" y="6553200"/>
                <a:ext cx="14478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FGs in </a:t>
                </a:r>
                <a:r>
                  <a:rPr lang="en-US" sz="2800" b="1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the a position stabilize carbanions in the </a:t>
                </a:r>
                <a:r>
                  <a:rPr lang="en-US" sz="2800" b="1" dirty="0" smtClean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following order</a:t>
                </a:r>
                <a:r>
                  <a:rPr lang="en-US" sz="2800" b="1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: NO</a:t>
                </a:r>
                <a:r>
                  <a:rPr lang="en-US" sz="2800" b="1" baseline="-25000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2</a:t>
                </a:r>
                <a:r>
                  <a:rPr lang="en-US" sz="2800" b="1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 &gt; RCO &gt; COOR &gt; SO</a:t>
                </a:r>
                <a:r>
                  <a:rPr lang="en-US" sz="2800" b="1" baseline="-25000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2</a:t>
                </a:r>
                <a:r>
                  <a:rPr lang="en-US" sz="2800" b="1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 &gt; CN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en-US" sz="2800" b="1" dirty="0" smtClean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 </a:t>
                </a:r>
                <a:r>
                  <a:rPr lang="en-US" sz="2800" b="1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CONH</a:t>
                </a:r>
                <a:r>
                  <a:rPr lang="en-US" sz="2800" b="1" baseline="-25000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2</a:t>
                </a:r>
                <a:r>
                  <a:rPr lang="en-US" sz="2800" b="1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 &gt; Hal </a:t>
                </a:r>
                <a:r>
                  <a:rPr lang="en-US" sz="2800" b="1" dirty="0" err="1" smtClean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ogens</a:t>
                </a:r>
                <a:r>
                  <a:rPr lang="en-US" sz="2800" b="1" dirty="0" smtClean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 &gt; </a:t>
                </a:r>
                <a:r>
                  <a:rPr lang="en-US" sz="2800" b="1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H &gt; R.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553200"/>
                <a:ext cx="14478000" cy="954107"/>
              </a:xfrm>
              <a:prstGeom prst="rect">
                <a:avLst/>
              </a:prstGeom>
              <a:blipFill rotWithShape="0">
                <a:blip r:embed="rId3"/>
                <a:stretch>
                  <a:fillRect l="-842" t="-6369" b="-17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/>
              <p14:cNvContentPartPr/>
              <p14:nvPr/>
            </p14:nvContentPartPr>
            <p14:xfrm>
              <a:off x="8422560" y="835920"/>
              <a:ext cx="1028880" cy="135036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06720" y="772560"/>
                <a:ext cx="1060560" cy="147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k 11"/>
              <p14:cNvContentPartPr/>
              <p14:nvPr/>
            </p14:nvContentPartPr>
            <p14:xfrm>
              <a:off x="10887120" y="846360"/>
              <a:ext cx="1050480" cy="109368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871280" y="783000"/>
                <a:ext cx="1082160" cy="122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3" name="Ink 12"/>
              <p14:cNvContentPartPr/>
              <p14:nvPr/>
            </p14:nvContentPartPr>
            <p14:xfrm>
              <a:off x="7500960" y="910800"/>
              <a:ext cx="353880" cy="39672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85120" y="847440"/>
                <a:ext cx="385560" cy="52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k 13"/>
              <p14:cNvContentPartPr/>
              <p14:nvPr/>
            </p14:nvContentPartPr>
            <p14:xfrm>
              <a:off x="10426320" y="2957400"/>
              <a:ext cx="1586160" cy="135072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410480" y="2894040"/>
                <a:ext cx="1617840" cy="147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5" name="Ink 14"/>
              <p14:cNvContentPartPr/>
              <p14:nvPr/>
            </p14:nvContentPartPr>
            <p14:xfrm>
              <a:off x="10158480" y="2914560"/>
              <a:ext cx="1296720" cy="106128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142640" y="2851200"/>
                <a:ext cx="1328400" cy="11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Ink 15"/>
              <p14:cNvContentPartPr/>
              <p14:nvPr/>
            </p14:nvContentPartPr>
            <p14:xfrm>
              <a:off x="3129120" y="3997080"/>
              <a:ext cx="407520" cy="34308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13280" y="3933720"/>
                <a:ext cx="439200" cy="46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k 16"/>
              <p14:cNvContentPartPr/>
              <p14:nvPr/>
            </p14:nvContentPartPr>
            <p14:xfrm>
              <a:off x="299880" y="5893560"/>
              <a:ext cx="289800" cy="5400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84040" y="5830200"/>
                <a:ext cx="321480" cy="18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8" name="Ink 17"/>
              <p14:cNvContentPartPr/>
              <p14:nvPr/>
            </p14:nvContentPartPr>
            <p14:xfrm>
              <a:off x="332280" y="5164920"/>
              <a:ext cx="621720" cy="63252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6440" y="5101560"/>
                <a:ext cx="653400" cy="75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9" name="Ink 18"/>
              <p14:cNvContentPartPr/>
              <p14:nvPr/>
            </p14:nvContentPartPr>
            <p14:xfrm>
              <a:off x="439200" y="2979000"/>
              <a:ext cx="332640" cy="55764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23360" y="2915640"/>
                <a:ext cx="364320" cy="68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0" name="Ink 19"/>
              <p14:cNvContentPartPr/>
              <p14:nvPr/>
            </p14:nvContentPartPr>
            <p14:xfrm>
              <a:off x="4532760" y="5646960"/>
              <a:ext cx="568080" cy="53640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16920" y="5583600"/>
                <a:ext cx="599760" cy="66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1" name="Ink 20"/>
              <p14:cNvContentPartPr/>
              <p14:nvPr/>
            </p14:nvContentPartPr>
            <p14:xfrm>
              <a:off x="4982760" y="6022080"/>
              <a:ext cx="182520" cy="16128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966920" y="5958720"/>
                <a:ext cx="214200" cy="28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754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298F-C060-4F87-AFDF-5E6CB6F401B2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Online Course on Fundamental Chemistry/Day 13/Reaction Intermediates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05" y="838200"/>
            <a:ext cx="8849532" cy="31242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18268" y="173251"/>
            <a:ext cx="2922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4. % S -Character </a:t>
            </a:r>
            <a:endParaRPr lang="en-US" sz="2800" b="1" dirty="0">
              <a:solidFill>
                <a:srgbClr val="FFFF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298F-C060-4F87-AFDF-5E6CB6F401B2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Online Course on Fundamental Chemistry/Day 13/Reaction Intermediates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72698"/>
            <a:ext cx="5621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FFFF00"/>
                </a:solidFill>
                <a:latin typeface="Copperplate Gothic Light" panose="020E0507020206020404" pitchFamily="34" charset="0"/>
              </a:rPr>
              <a:t>Generation of Carbanion:</a:t>
            </a:r>
            <a:endParaRPr lang="en-US" sz="2800" dirty="0">
              <a:solidFill>
                <a:srgbClr val="FFFF00"/>
              </a:solidFill>
              <a:latin typeface="Copperplate Gothic Light" panose="020E0507020206020404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6984"/>
            <a:ext cx="11125200" cy="5937216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/>
              <p14:cNvContentPartPr/>
              <p14:nvPr/>
            </p14:nvContentPartPr>
            <p14:xfrm>
              <a:off x="750240" y="2035800"/>
              <a:ext cx="428760" cy="55764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4400" y="1972440"/>
                <a:ext cx="460440" cy="68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/>
              <p14:cNvContentPartPr/>
              <p14:nvPr/>
            </p14:nvContentPartPr>
            <p14:xfrm>
              <a:off x="9033120" y="5668560"/>
              <a:ext cx="360" cy="36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017280" y="560520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/>
              <p14:cNvContentPartPr/>
              <p14:nvPr/>
            </p14:nvContentPartPr>
            <p14:xfrm>
              <a:off x="9033120" y="5668560"/>
              <a:ext cx="360" cy="36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017280" y="5605200"/>
                <a:ext cx="32040" cy="12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230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4C91-5802-4834-896F-303F0A990AE3}" type="datetime4">
              <a:rPr lang="en-US" smtClean="0">
                <a:solidFill>
                  <a:srgbClr val="00B0F0"/>
                </a:solidFill>
              </a:rPr>
              <a:t>10 May, 2023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B0F0"/>
                </a:solidFill>
              </a:rPr>
              <a:t>Online Course on Fundamental Chemistry/Day 12/Reaction Itermediates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B0F0"/>
                </a:solidFill>
              </a:rPr>
              <a:pPr/>
              <a:t>2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41702"/>
            <a:ext cx="62600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Reaction Intermediates:</a:t>
            </a:r>
            <a:endParaRPr lang="en-US" sz="4800" b="1" dirty="0">
              <a:solidFill>
                <a:srgbClr val="FFFF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068" y="914400"/>
            <a:ext cx="144883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>
                <a:latin typeface="Bradley Hand ITC" panose="03070402050302030203" pitchFamily="66" charset="0"/>
              </a:rPr>
              <a:t>a molecular entity that is formed from the reactants (or </a:t>
            </a:r>
            <a:r>
              <a:rPr lang="en-US" sz="2800" b="1" dirty="0" smtClean="0">
                <a:latin typeface="Bradley Hand ITC" panose="03070402050302030203" pitchFamily="66" charset="0"/>
              </a:rPr>
              <a:t>sometimes preceding </a:t>
            </a:r>
            <a:r>
              <a:rPr lang="en-US" sz="2800" b="1" dirty="0">
                <a:latin typeface="Bradley Hand ITC" panose="03070402050302030203" pitchFamily="66" charset="0"/>
              </a:rPr>
              <a:t>intermediates) and reacts further to give the directly observed products of a chemical reaction</a:t>
            </a:r>
            <a:r>
              <a:rPr lang="en-US" sz="2800" b="1" dirty="0" smtClean="0">
                <a:latin typeface="Bradley Hand ITC" panose="03070402050302030203" pitchFamily="66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>
                <a:latin typeface="Bradley Hand ITC" panose="03070402050302030203" pitchFamily="66" charset="0"/>
              </a:rPr>
              <a:t> usually short lived and are very seldom isolated. </a:t>
            </a:r>
            <a:r>
              <a:rPr lang="en-US" sz="2800" b="1" dirty="0" smtClean="0">
                <a:latin typeface="Bradley Hand ITC" panose="03070402050302030203" pitchFamily="66" charset="0"/>
              </a:rPr>
              <a:t>Being short lived, </a:t>
            </a:r>
            <a:r>
              <a:rPr lang="en-US" sz="2800" b="1" dirty="0">
                <a:latin typeface="Bradley Hand ITC" panose="03070402050302030203" pitchFamily="66" charset="0"/>
              </a:rPr>
              <a:t>they do not remain in the product mixture</a:t>
            </a:r>
            <a:r>
              <a:rPr lang="en-US" sz="2800" b="1" dirty="0" smtClean="0">
                <a:latin typeface="Bradley Hand ITC" panose="03070402050302030203" pitchFamily="66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 smtClean="0">
                <a:latin typeface="Bradley Hand ITC" panose="03070402050302030203" pitchFamily="66" charset="0"/>
              </a:rPr>
              <a:t>Some very common intermediates are enlisted below</a:t>
            </a:r>
            <a:endParaRPr lang="en-US" sz="2800" b="1" dirty="0">
              <a:latin typeface="Bradley Hand ITC" panose="03070402050302030203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180542"/>
            <a:ext cx="6465231" cy="4985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Carbo</a:t>
            </a:r>
            <a:r>
              <a:rPr lang="en-US" sz="5400" b="1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c</a:t>
            </a:r>
            <a:r>
              <a:rPr lang="en-US" sz="4800" b="1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ation</a:t>
            </a:r>
            <a:r>
              <a:rPr lang="en-US" sz="36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/Carbonium 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Carbon Free Radical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Carb</a:t>
            </a:r>
            <a:r>
              <a:rPr lang="en-US" sz="4800" b="1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anion</a:t>
            </a:r>
            <a:endParaRPr lang="en-US" sz="3600" b="1" dirty="0" smtClean="0">
              <a:solidFill>
                <a:srgbClr val="FF0000"/>
              </a:solidFill>
              <a:latin typeface="Bradley Hand ITC" panose="03070402050302030203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Benzyne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Carbene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Nitrene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………</a:t>
            </a:r>
          </a:p>
          <a:p>
            <a:pPr marL="457200" indent="-457200">
              <a:buFont typeface="+mj-lt"/>
              <a:buAutoNum type="arabicPeriod"/>
            </a:pPr>
            <a:endParaRPr lang="en-US" sz="3600" b="1" dirty="0">
              <a:solidFill>
                <a:srgbClr val="FFFF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4C91-5802-4834-896F-303F0A990AE3}" type="datetime4">
              <a:rPr lang="en-US" smtClean="0">
                <a:solidFill>
                  <a:srgbClr val="00B0F0"/>
                </a:solidFill>
              </a:rPr>
              <a:t>10 May, 2023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B0F0"/>
                </a:solidFill>
              </a:rPr>
              <a:t>Online Course on Fundamental Chemistry/Day 12/Reaction Itermediates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B0F0"/>
                </a:solidFill>
              </a:rPr>
              <a:pPr/>
              <a:t>3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7665" y="0"/>
            <a:ext cx="761458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3200" b="1" dirty="0">
                <a:ln w="50800"/>
                <a:solidFill>
                  <a:srgbClr val="FFFF00"/>
                </a:solidFill>
                <a:latin typeface="Copperplate Gothic Light" panose="020E0507020206020404" pitchFamily="34" charset="0"/>
              </a:rPr>
              <a:t>Carbo</a:t>
            </a:r>
            <a:r>
              <a:rPr lang="en-US" sz="4400" b="1" dirty="0">
                <a:ln w="50800"/>
                <a:solidFill>
                  <a:srgbClr val="FFFF00"/>
                </a:solidFill>
                <a:latin typeface="Copperplate Gothic Light" panose="020E0507020206020404" pitchFamily="34" charset="0"/>
              </a:rPr>
              <a:t>cation</a:t>
            </a:r>
            <a:r>
              <a:rPr lang="en-US" sz="3200" b="1" dirty="0">
                <a:ln w="50800"/>
                <a:solidFill>
                  <a:srgbClr val="FFFF00"/>
                </a:solidFill>
                <a:latin typeface="Copperplate Gothic Light" panose="020E0507020206020404" pitchFamily="34" charset="0"/>
              </a:rPr>
              <a:t>/Carbonium 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1773" y="769441"/>
            <a:ext cx="143527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>
                <a:latin typeface="Bradley Hand ITC" panose="03070402050302030203" pitchFamily="66" charset="0"/>
              </a:rPr>
              <a:t>A positively-charged </a:t>
            </a:r>
            <a:r>
              <a:rPr lang="en-US" sz="2800" b="1" dirty="0">
                <a:latin typeface="Bradley Hand ITC" panose="03070402050302030203" pitchFamily="66" charset="0"/>
              </a:rPr>
              <a:t>carbon </a:t>
            </a:r>
            <a:r>
              <a:rPr lang="en-US" sz="2800" b="1" dirty="0" smtClean="0">
                <a:latin typeface="Bradley Hand ITC" panose="03070402050302030203" pitchFamily="66" charset="0"/>
              </a:rPr>
              <a:t>atom at centre.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>
                <a:latin typeface="Bradley Hand ITC" panose="03070402050302030203" pitchFamily="66" charset="0"/>
              </a:rPr>
              <a:t>C</a:t>
            </a:r>
            <a:r>
              <a:rPr lang="en-US" sz="2800" b="1" dirty="0" smtClean="0">
                <a:latin typeface="Bradley Hand ITC" panose="03070402050302030203" pitchFamily="66" charset="0"/>
              </a:rPr>
              <a:t>arbocation </a:t>
            </a:r>
            <a:r>
              <a:rPr lang="en-US" sz="2800" b="1" dirty="0">
                <a:latin typeface="Bradley Hand ITC" panose="03070402050302030203" pitchFamily="66" charset="0"/>
              </a:rPr>
              <a:t>is a “sextet</a:t>
            </a:r>
            <a:r>
              <a:rPr lang="en-US" sz="2800" b="1" dirty="0" smtClean="0">
                <a:latin typeface="Bradley Hand ITC" panose="03070402050302030203" pitchFamily="66" charset="0"/>
              </a:rPr>
              <a:t>” entity </a:t>
            </a:r>
            <a:r>
              <a:rPr lang="en-US" sz="2800" b="1" dirty="0">
                <a:latin typeface="Bradley Hand ITC" panose="03070402050302030203" pitchFamily="66" charset="0"/>
              </a:rPr>
              <a:t>i.e. it has only six electrons in its outer valence shell </a:t>
            </a:r>
            <a:r>
              <a:rPr lang="en-US" sz="2800" b="1" dirty="0" smtClean="0">
                <a:latin typeface="Bradley Hand ITC" panose="03070402050302030203" pitchFamily="66" charset="0"/>
              </a:rPr>
              <a:t>instead </a:t>
            </a:r>
            <a:r>
              <a:rPr lang="en-US" sz="2800" b="1" dirty="0">
                <a:latin typeface="Bradley Hand ITC" panose="03070402050302030203" pitchFamily="66" charset="0"/>
              </a:rPr>
              <a:t>of the eight valence electrons that ensures maximum stability (octet rule</a:t>
            </a:r>
            <a:r>
              <a:rPr lang="en-US" sz="2800" b="1" dirty="0" smtClean="0">
                <a:latin typeface="Bradley Hand ITC" panose="03070402050302030203" pitchFamily="66" charset="0"/>
              </a:rPr>
              <a:t>).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>
                <a:latin typeface="Bradley Hand ITC" panose="03070402050302030203" pitchFamily="66" charset="0"/>
              </a:rPr>
              <a:t>Carbocations </a:t>
            </a:r>
            <a:r>
              <a:rPr lang="en-US" sz="2800" b="1" dirty="0">
                <a:latin typeface="Bradley Hand ITC" panose="03070402050302030203" pitchFamily="66" charset="0"/>
              </a:rPr>
              <a:t>are often reactive, seeking to fill the octet of valence electrons as well as regain a neutral charge</a:t>
            </a:r>
            <a:r>
              <a:rPr lang="en-US" sz="2800" b="1" dirty="0" smtClean="0">
                <a:latin typeface="Bradley Hand ITC" panose="03070402050302030203" pitchFamily="66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>
                <a:latin typeface="Bradley Hand ITC" panose="03070402050302030203" pitchFamily="66" charset="0"/>
              </a:rPr>
              <a:t>Carbocation have sp</a:t>
            </a:r>
            <a:r>
              <a:rPr lang="en-US" sz="2800" b="1" baseline="30000" dirty="0" smtClean="0">
                <a:latin typeface="Bradley Hand ITC" panose="03070402050302030203" pitchFamily="66" charset="0"/>
              </a:rPr>
              <a:t>2</a:t>
            </a:r>
            <a:r>
              <a:rPr lang="en-US" sz="2800" b="1" dirty="0" smtClean="0">
                <a:latin typeface="Bradley Hand ITC" panose="03070402050302030203" pitchFamily="66" charset="0"/>
              </a:rPr>
              <a:t> hybridization with trigonal Planar Geometry</a:t>
            </a:r>
          </a:p>
        </p:txBody>
      </p:sp>
      <p:pic>
        <p:nvPicPr>
          <p:cNvPr id="8196" name="Picture 4" descr="Carbocation - Wikiw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4713928"/>
            <a:ext cx="3548466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26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4C91-5802-4834-896F-303F0A990AE3}" type="datetime4">
              <a:rPr lang="en-US" smtClean="0">
                <a:solidFill>
                  <a:srgbClr val="00B0F0"/>
                </a:solidFill>
              </a:rPr>
              <a:t>10 May, 2023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B0F0"/>
                </a:solidFill>
              </a:rPr>
              <a:t>Online Course on Fundamental Chemistry/Day 12/Reaction Itermediates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B0F0"/>
                </a:solidFill>
              </a:rPr>
              <a:pPr/>
              <a:t>4</a:t>
            </a:fld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539"/>
            <a:ext cx="14401800" cy="383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2453957"/>
            <a:ext cx="518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Copperplate Gothic Light" panose="020E0507020206020404" pitchFamily="34" charset="0"/>
              </a:rPr>
              <a:t>Where do we find Carbocation as an intermediate ?</a:t>
            </a:r>
            <a:endParaRPr lang="en-US" sz="2800" dirty="0">
              <a:solidFill>
                <a:srgbClr val="FFFF00"/>
              </a:solidFill>
              <a:latin typeface="Copperplate Gothic Light" panose="020E05070202060204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94405"/>
            <a:ext cx="531055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An Electrophilic Addition reactions of Alkene</a:t>
            </a:r>
            <a:endParaRPr lang="en-US" dirty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03" y="4331859"/>
            <a:ext cx="13359238" cy="290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226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4C91-5802-4834-896F-303F0A990AE3}" type="datetime4">
              <a:rPr lang="en-US" smtClean="0">
                <a:solidFill>
                  <a:srgbClr val="00B0F0"/>
                </a:solidFill>
              </a:rPr>
              <a:t>10 May, 2023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B0F0"/>
                </a:solidFill>
              </a:rPr>
              <a:t>Online Course on Fundamental Chemistry/Day 12/Reaction Itermediates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B0F0"/>
                </a:solidFill>
              </a:rPr>
              <a:pPr/>
              <a:t>5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85" y="2583"/>
            <a:ext cx="8263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Bradley Hand ITC" panose="03070402050302030203" pitchFamily="66" charset="0"/>
              </a:rPr>
              <a:t>2</a:t>
            </a:r>
            <a:r>
              <a:rPr lang="en-US" sz="2800" b="1" dirty="0" smtClean="0">
                <a:latin typeface="Bradley Hand ITC" panose="03070402050302030203" pitchFamily="66" charset="0"/>
              </a:rPr>
              <a:t>. 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  <a:r>
              <a:rPr lang="en-US" sz="2800" b="1" dirty="0" smtClean="0">
                <a:latin typeface="Bradley Hand ITC" panose="03070402050302030203" pitchFamily="66" charset="0"/>
              </a:rPr>
              <a:t>Acid Catalyzed Nucleophilic Substitution reaction</a:t>
            </a:r>
            <a:endParaRPr lang="en-US" sz="2800" b="1" dirty="0">
              <a:latin typeface="Bradley Hand ITC" panose="03070402050302030203" pitchFamily="66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36" y="465671"/>
            <a:ext cx="12268201" cy="3158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86200"/>
            <a:ext cx="136398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226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298F-C060-4F87-AFDF-5E6CB6F401B2}" type="datetime4">
              <a:rPr lang="en-US" smtClean="0">
                <a:solidFill>
                  <a:srgbClr val="FFFF00"/>
                </a:solidFill>
              </a:rPr>
              <a:t>10 May, 2023</a:t>
            </a:fld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Online Course on Fundamental Chemistry/Day 12/Reaction </a:t>
            </a:r>
            <a:r>
              <a:rPr lang="en-US" dirty="0" err="1" smtClean="0">
                <a:solidFill>
                  <a:srgbClr val="FFFF00"/>
                </a:solidFill>
              </a:rPr>
              <a:t>Itermediates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FFF00"/>
                </a:solidFill>
              </a:rPr>
              <a:pPr/>
              <a:t>6</a:t>
            </a:fld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59" y="5166"/>
            <a:ext cx="62167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Carbon Free </a:t>
            </a:r>
            <a:r>
              <a:rPr lang="en-US" sz="36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Radical (CFRs)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511" y="914400"/>
            <a:ext cx="77930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800" b="1" dirty="0">
                <a:latin typeface="Bradley Hand ITC" panose="03070402050302030203" pitchFamily="66" charset="0"/>
              </a:rPr>
              <a:t>Carbon atom with an unpaired valence electron.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800" b="1" dirty="0">
              <a:latin typeface="Bradley Hand ITC" panose="03070402050302030203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800" b="1" dirty="0">
                <a:latin typeface="Bradley Hand ITC" panose="03070402050302030203" pitchFamily="66" charset="0"/>
              </a:rPr>
              <a:t>It has sp</a:t>
            </a:r>
            <a:r>
              <a:rPr lang="en-US" sz="2800" b="1" baseline="30000" dirty="0">
                <a:latin typeface="Bradley Hand ITC" panose="03070402050302030203" pitchFamily="66" charset="0"/>
              </a:rPr>
              <a:t>2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  <a:r>
              <a:rPr lang="en-US" sz="2800" b="1" dirty="0" smtClean="0">
                <a:latin typeface="Bradley Hand ITC" panose="03070402050302030203" pitchFamily="66" charset="0"/>
              </a:rPr>
              <a:t>hybridization </a:t>
            </a:r>
            <a:r>
              <a:rPr lang="en-US" sz="2800" b="1" dirty="0">
                <a:latin typeface="Bradley Hand ITC" panose="03070402050302030203" pitchFamily="66" charset="0"/>
              </a:rPr>
              <a:t>and is planar in shape</a:t>
            </a:r>
            <a:r>
              <a:rPr lang="en-US" sz="2800" b="1" dirty="0" smtClean="0">
                <a:latin typeface="Bradley Hand ITC" panose="03070402050302030203" pitchFamily="66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800" b="1" dirty="0">
              <a:latin typeface="Bradley Hand ITC" panose="03070402050302030203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800" b="1" dirty="0" smtClean="0">
                <a:latin typeface="Bradley Hand ITC" panose="03070402050302030203" pitchFamily="66" charset="0"/>
              </a:rPr>
              <a:t>CFRs are very reactive and tend to dimerize very Quickly.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65016"/>
            <a:ext cx="63246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68424" y="3598882"/>
            <a:ext cx="144095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>
                <a:latin typeface="Bradley Hand ITC" panose="03070402050302030203" pitchFamily="66" charset="0"/>
              </a:rPr>
              <a:t>Like Carbocations, CFRs are also electron deficient and hence stability order for CFRs </a:t>
            </a:r>
            <a:r>
              <a:rPr lang="en-US" sz="2800" b="1" dirty="0" smtClean="0">
                <a:latin typeface="Bradley Hand ITC" panose="03070402050302030203" pitchFamily="66" charset="0"/>
              </a:rPr>
              <a:t>follow </a:t>
            </a:r>
            <a:r>
              <a:rPr lang="en-US" sz="2800" b="1" dirty="0">
                <a:latin typeface="Bradley Hand ITC" panose="03070402050302030203" pitchFamily="66" charset="0"/>
              </a:rPr>
              <a:t>t</a:t>
            </a:r>
            <a:r>
              <a:rPr lang="en-US" sz="2800" b="1" dirty="0" smtClean="0">
                <a:latin typeface="Bradley Hand ITC" panose="03070402050302030203" pitchFamily="66" charset="0"/>
              </a:rPr>
              <a:t>rend same that of carbocations. </a:t>
            </a:r>
            <a:endParaRPr lang="en-US" sz="28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76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298F-C060-4F87-AFDF-5E6CB6F401B2}" type="datetime4">
              <a:rPr lang="en-US" smtClean="0">
                <a:solidFill>
                  <a:srgbClr val="FFFF00"/>
                </a:solidFill>
              </a:rPr>
              <a:t>10 May, 2023</a:t>
            </a:fld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Online Course on Fundamental Chemistry/Day 12/Reaction Intermediates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FFF00"/>
                </a:solidFill>
              </a:rPr>
              <a:pPr/>
              <a:t>7</a:t>
            </a:fld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6607"/>
            <a:ext cx="11506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74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4C91-5802-4834-896F-303F0A990AE3}" type="datetime4">
              <a:rPr lang="en-US" smtClean="0">
                <a:solidFill>
                  <a:srgbClr val="00B0F0"/>
                </a:solidFill>
              </a:rPr>
              <a:t>10 May, 2023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B0F0"/>
                </a:solidFill>
              </a:rPr>
              <a:t>Online Course on Fundamental Chemistry/Day 12/Reaction Itermediates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B0F0"/>
                </a:solidFill>
              </a:rPr>
              <a:pPr/>
              <a:t>8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0375" y="956003"/>
            <a:ext cx="952182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50800"/>
                <a:solidFill>
                  <a:srgbClr val="FFFF00"/>
                </a:solidFill>
                <a:effectLst/>
                <a:latin typeface="Copperplate Gothic Bold" panose="020E0705020206020404" pitchFamily="34" charset="0"/>
              </a:rPr>
              <a:t>Reaction </a:t>
            </a:r>
          </a:p>
          <a:p>
            <a:pPr algn="ctr"/>
            <a:r>
              <a:rPr lang="en-US" sz="7200" b="1" cap="none" spc="0" dirty="0" smtClean="0">
                <a:ln w="50800"/>
                <a:solidFill>
                  <a:srgbClr val="FFFF00"/>
                </a:solidFill>
                <a:effectLst/>
                <a:latin typeface="Copperplate Gothic Bold" panose="020E0705020206020404" pitchFamily="34" charset="0"/>
              </a:rPr>
              <a:t>Intermediates</a:t>
            </a:r>
            <a:endParaRPr lang="en-US" sz="7200" b="1" cap="none" spc="0" dirty="0">
              <a:ln w="50800"/>
              <a:solidFill>
                <a:srgbClr val="FFFF00"/>
              </a:solidFill>
              <a:effectLst/>
              <a:latin typeface="Copperplate Gothic Bold" panose="020E0705020206020404" pitchFamily="34" charset="0"/>
            </a:endParaRPr>
          </a:p>
        </p:txBody>
      </p:sp>
      <p:pic>
        <p:nvPicPr>
          <p:cNvPr id="7170" name="Picture 2" descr="https://upload.wikimedia.org/wikipedia/commons/thumb/f/f1/Methyl_cation.svg/800px-Methyl_catio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28050"/>
            <a:ext cx="1219200" cy="118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upload.wikimedia.org/wikipedia/commons/thumb/5/56/%E7%A2%B3%E8%B4%9F%E7%A6%BB%E5%AD%90.png/120px-%E7%A2%B3%E8%B4%9F%E7%A6%BB%E5%AD%9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9" y="1232707"/>
            <a:ext cx="1237981" cy="122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s://upload.wikimedia.org/wikipedia/commons/thumb/6/6e/Carbyne_quartet.png/120px-Carbyne_quarte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708427"/>
            <a:ext cx="1143000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s://upload.wikimedia.org/wikipedia/commons/thumb/2/22/1%2C2-Didehydrobenzol.svg/113px-1%2C2-Didehydrobenzol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505" y="3264327"/>
            <a:ext cx="107632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s://upload.wikimedia.org/wikipedia/commons/thumb/b/b0/Nitrene-triplet.png/115px-Nitrene-triple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26647"/>
            <a:ext cx="1331644" cy="8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s://upload.wikimedia.org/wikipedia/commons/thumb/2/24/Phosphoryl_nitride.svg/220px-Phosphoryl_nitride.sv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1445"/>
            <a:ext cx="20955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4" descr="Basic principles in organic chemistry: Bond fission – Open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6" descr="Basic principles in organic chemistry: Bond fission – Open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86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16184"/>
            <a:ext cx="924490" cy="910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692612" y="3530667"/>
            <a:ext cx="39261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abriola" panose="04040605051002020D02" pitchFamily="82" charset="0"/>
              </a:rPr>
              <a:t>Continued……</a:t>
            </a:r>
            <a:endParaRPr lang="en-US" sz="6600" dirty="0">
              <a:solidFill>
                <a:schemeClr val="accent6">
                  <a:lumMod val="60000"/>
                  <a:lumOff val="40000"/>
                </a:schemeClr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03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298F-C060-4F87-AFDF-5E6CB6F401B2}" type="datetime4">
              <a:rPr lang="en-US" smtClean="0"/>
              <a:t>10 May,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Online Course on Fundamental Chemistry/Day 13/Reaction Intermediates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0997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4000" dirty="0" smtClean="0">
                <a:solidFill>
                  <a:srgbClr val="FFFF00"/>
                </a:solidFill>
                <a:latin typeface="Copperplate Gothic Light" panose="020E0507020206020404" pitchFamily="34" charset="0"/>
              </a:rPr>
              <a:t>Carb</a:t>
            </a:r>
            <a:r>
              <a:rPr lang="en-US" sz="5400" b="1" dirty="0" smtClean="0">
                <a:solidFill>
                  <a:srgbClr val="FFFF00"/>
                </a:solidFill>
                <a:latin typeface="Copperplate Gothic Light" panose="020E0507020206020404" pitchFamily="34" charset="0"/>
              </a:rPr>
              <a:t>anion</a:t>
            </a:r>
            <a:endParaRPr lang="en-US" sz="5400" b="1" dirty="0">
              <a:solidFill>
                <a:srgbClr val="FFFF00"/>
              </a:solidFill>
              <a:latin typeface="Copperplate Gothic Light" panose="020E05070202060204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92" y="954327"/>
                <a:ext cx="10276573" cy="6555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en-US" sz="2800" b="1" dirty="0" smtClean="0">
                    <a:latin typeface="Bradley Hand ITC" panose="03070402050302030203" pitchFamily="66" charset="0"/>
                  </a:rPr>
                  <a:t>A trivalent entity having Carbon at the centre wit h formal –ve charge.</a:t>
                </a:r>
              </a:p>
              <a:p>
                <a:endParaRPr lang="en-US" sz="2800" b="1" dirty="0" smtClean="0">
                  <a:latin typeface="Bradley Hand ITC" panose="03070402050302030203" pitchFamily="66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en-US" sz="2800" b="1" dirty="0">
                    <a:latin typeface="Bradley Hand ITC" panose="03070402050302030203" pitchFamily="66" charset="0"/>
                  </a:rPr>
                  <a:t>assume a </a:t>
                </a:r>
                <a:r>
                  <a:rPr lang="en-US" sz="2800" b="1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trigonal </a:t>
                </a:r>
                <a:r>
                  <a:rPr lang="en-US" sz="2800" b="1" dirty="0" smtClean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pyramidal </a:t>
                </a:r>
                <a:r>
                  <a:rPr lang="en-US" sz="2800" b="1" dirty="0" smtClean="0">
                    <a:latin typeface="Bradley Hand ITC" panose="03070402050302030203" pitchFamily="66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/>
                          </a:rPr>
                          <m:t>𝑯</m:t>
                        </m:r>
                        <m:r>
                          <a:rPr lang="en-US" sz="2800" b="1" i="1" baseline="-25000" smtClean="0">
                            <a:latin typeface="Cambria Math"/>
                          </a:rPr>
                          <m:t>𝟑</m:t>
                        </m:r>
                        <m:r>
                          <a:rPr lang="en-US" sz="2800" b="1" i="1" smtClean="0">
                            <a:latin typeface="Cambria Math"/>
                          </a:rPr>
                          <m:t>𝑪</m:t>
                        </m:r>
                      </m:e>
                      <m:sup>
                        <m:r>
                          <a:rPr lang="en-US" sz="2800" b="1" i="1" smtClean="0">
                            <a:latin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800" b="1" dirty="0" smtClean="0">
                    <a:latin typeface="Bradley Hand ITC" panose="03070402050302030203" pitchFamily="66" charset="0"/>
                  </a:rPr>
                  <a:t>), bent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/>
                          </a:rPr>
                          <m:t>𝑷𝒉𝑪𝑯</m:t>
                        </m:r>
                        <m:r>
                          <a:rPr lang="en-US" sz="2800" b="1" i="1" baseline="-25000" smtClean="0"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n-US" sz="2800" b="1" i="1" smtClean="0">
                            <a:latin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800" b="1" dirty="0" smtClean="0">
                    <a:latin typeface="Bradley Hand ITC" panose="03070402050302030203" pitchFamily="66" charset="0"/>
                  </a:rPr>
                  <a:t>), </a:t>
                </a:r>
                <a:r>
                  <a:rPr lang="en-US" sz="2800" b="1" dirty="0">
                    <a:latin typeface="Bradley Hand ITC" panose="03070402050302030203" pitchFamily="66" charset="0"/>
                  </a:rPr>
                  <a:t>or linear </a:t>
                </a:r>
                <a:r>
                  <a:rPr lang="en-US" sz="2800" b="1" dirty="0" smtClean="0">
                    <a:latin typeface="Bradley Hand ITC" panose="03070402050302030203" pitchFamily="66" charset="0"/>
                  </a:rPr>
                  <a:t>geometry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/>
                          </a:rPr>
                          <m:t>𝑯𝑪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</a:rPr>
                          <m:t>≡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</a:rPr>
                          <m:t>𝑪</m:t>
                        </m:r>
                      </m:e>
                      <m:sup>
                        <m:r>
                          <a:rPr lang="en-US" sz="2800" b="1" i="1" smtClean="0">
                            <a:latin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800" b="1" dirty="0" smtClean="0">
                    <a:latin typeface="Bradley Hand ITC" panose="03070402050302030203" pitchFamily="66" charset="0"/>
                  </a:rPr>
                  <a:t>) geometry.</a:t>
                </a:r>
              </a:p>
              <a:p>
                <a:endParaRPr lang="en-US" sz="2800" b="1" dirty="0" smtClean="0">
                  <a:latin typeface="Bradley Hand ITC" panose="03070402050302030203" pitchFamily="66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en-US" sz="2800" b="1" dirty="0">
                    <a:latin typeface="Bradley Hand ITC" panose="03070402050302030203" pitchFamily="66" charset="0"/>
                  </a:rPr>
                  <a:t>carbanion is the </a:t>
                </a:r>
                <a:r>
                  <a:rPr lang="en-US" sz="2800" b="1" dirty="0">
                    <a:solidFill>
                      <a:srgbClr val="FFFF00"/>
                    </a:solidFill>
                    <a:latin typeface="Bradley Hand ITC" panose="03070402050302030203" pitchFamily="66" charset="0"/>
                  </a:rPr>
                  <a:t>conjugate base</a:t>
                </a:r>
                <a:r>
                  <a:rPr lang="en-US" sz="2800" b="1" dirty="0">
                    <a:latin typeface="Bradley Hand ITC" panose="03070402050302030203" pitchFamily="66" charset="0"/>
                  </a:rPr>
                  <a:t> of a carbon acid</a:t>
                </a:r>
                <a:r>
                  <a:rPr lang="en-US" sz="2800" b="1" dirty="0" smtClean="0">
                    <a:latin typeface="Bradley Hand ITC" panose="03070402050302030203" pitchFamily="66" charset="0"/>
                  </a:rPr>
                  <a:t>:</a:t>
                </a:r>
                <a:endParaRPr lang="en-US" sz="2800" b="1" dirty="0">
                  <a:latin typeface="Bradley Hand ITC" panose="03070402050302030203" pitchFamily="66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endParaRPr lang="en-US" sz="2800" b="1" dirty="0" smtClean="0">
                  <a:latin typeface="Bradley Hand ITC" panose="03070402050302030203" pitchFamily="66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en-US" sz="2800" b="1" dirty="0">
                    <a:latin typeface="Bradley Hand ITC" panose="03070402050302030203" pitchFamily="66" charset="0"/>
                  </a:rPr>
                  <a:t>Carbanions are typically nucleophilic and basic. The basicity and nucleophilicity of carbanions are determined by the substituents on carbon</a:t>
                </a:r>
                <a:r>
                  <a:rPr lang="en-US" sz="2800" b="1" dirty="0" smtClean="0">
                    <a:latin typeface="Bradley Hand ITC" panose="03070402050302030203" pitchFamily="66" charset="0"/>
                  </a:rPr>
                  <a:t>.</a:t>
                </a:r>
              </a:p>
              <a:p>
                <a:endParaRPr lang="en-US" sz="2800" b="1" dirty="0" smtClean="0">
                  <a:latin typeface="Bradley Hand ITC" panose="03070402050302030203" pitchFamily="66" charset="0"/>
                </a:endParaRP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800" b="1" dirty="0" smtClean="0">
                    <a:latin typeface="Bradley Hand ITC" panose="03070402050302030203" pitchFamily="66" charset="0"/>
                  </a:rPr>
                  <a:t>Substituent on Carbanion– the type of  </a:t>
                </a:r>
                <a:r>
                  <a:rPr lang="en-US" sz="2800" b="1" dirty="0">
                    <a:latin typeface="Bradley Hand ITC" panose="03070402050302030203" pitchFamily="66" charset="0"/>
                  </a:rPr>
                  <a:t>inductive </a:t>
                </a:r>
                <a:r>
                  <a:rPr lang="en-US" sz="2800" b="1" dirty="0" smtClean="0">
                    <a:latin typeface="Bradley Hand ITC" panose="03070402050302030203" pitchFamily="66" charset="0"/>
                  </a:rPr>
                  <a:t>effect.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800" b="1" dirty="0" smtClean="0">
                    <a:latin typeface="Bradley Hand ITC" panose="03070402050302030203" pitchFamily="66" charset="0"/>
                  </a:rPr>
                  <a:t>Extent of conjugation – especially that leads to aromaticity.</a:t>
                </a:r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endParaRPr lang="en-US" sz="2800" b="1" dirty="0">
                  <a:latin typeface="Bradley Hand ITC" panose="03070402050302030203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" y="954327"/>
                <a:ext cx="10276573" cy="6555641"/>
              </a:xfrm>
              <a:prstGeom prst="rect">
                <a:avLst/>
              </a:prstGeom>
              <a:blipFill rotWithShape="0">
                <a:blip r:embed="rId2"/>
                <a:stretch>
                  <a:fillRect l="-1008" t="-1209" r="-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NetPc\OneDrive\Desktop\Untit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4327"/>
            <a:ext cx="36576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3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5054</TotalTime>
  <Words>435</Words>
  <Application>Microsoft Office PowerPoint</Application>
  <PresentationFormat>Custom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Bradley Hand ITC</vt:lpstr>
      <vt:lpstr>Calibri</vt:lpstr>
      <vt:lpstr>Cambria Math</vt:lpstr>
      <vt:lpstr>Copperplate Gothic Bold</vt:lpstr>
      <vt:lpstr>Copperplate Gothic Light</vt:lpstr>
      <vt:lpstr>Gabriola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NetPc</dc:creator>
  <cp:lastModifiedBy>Microsoft</cp:lastModifiedBy>
  <cp:revision>446</cp:revision>
  <dcterms:created xsi:type="dcterms:W3CDTF">2006-08-16T00:00:00Z</dcterms:created>
  <dcterms:modified xsi:type="dcterms:W3CDTF">2023-05-10T05:16:10Z</dcterms:modified>
</cp:coreProperties>
</file>